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32"/>
  </p:notesMasterIdLst>
  <p:sldIdLst>
    <p:sldId id="265" r:id="rId3"/>
    <p:sldId id="257" r:id="rId4"/>
    <p:sldId id="291" r:id="rId5"/>
    <p:sldId id="259" r:id="rId6"/>
    <p:sldId id="258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87" r:id="rId17"/>
    <p:sldId id="288" r:id="rId18"/>
    <p:sldId id="289" r:id="rId19"/>
    <p:sldId id="271" r:id="rId20"/>
    <p:sldId id="272" r:id="rId21"/>
    <p:sldId id="290" r:id="rId22"/>
    <p:sldId id="273" r:id="rId23"/>
    <p:sldId id="279" r:id="rId24"/>
    <p:sldId id="280" r:id="rId25"/>
    <p:sldId id="281" r:id="rId26"/>
    <p:sldId id="283" r:id="rId27"/>
    <p:sldId id="284" r:id="rId28"/>
    <p:sldId id="282" r:id="rId29"/>
    <p:sldId id="285" r:id="rId30"/>
    <p:sldId id="286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C2C38-1D23-4502-A72A-299F94A0C9EA}" type="datetimeFigureOut">
              <a:rPr lang="fr-FR" smtClean="0"/>
              <a:t>17/09/2023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0B1F2-47F4-4D02-A8B5-99914DBB38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4502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E9184EE-C7A5-40B3-82A3-2CA3C1E0636D}" type="datetimeFigureOut">
              <a:rPr lang="fr-FR" smtClean="0"/>
              <a:t>17/09/2023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D3409B-3730-4651-A450-58662B5CA9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866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84EE-C7A5-40B3-82A3-2CA3C1E0636D}" type="datetimeFigureOut">
              <a:rPr lang="fr-FR" smtClean="0"/>
              <a:t>17/09/2023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3409B-3730-4651-A450-58662B5CA9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2910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84EE-C7A5-40B3-82A3-2CA3C1E0636D}" type="datetimeFigureOut">
              <a:rPr lang="fr-FR" smtClean="0"/>
              <a:t>17/09/2023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3409B-3730-4651-A450-58662B5CA9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0056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159674-CBDB-32B6-9659-4DE80CDC0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AA51EC6-9F8E-C9A3-1447-8EC4501DAF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539934-8876-E5EB-443B-BAB87D88A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1703-E06C-4C29-AAD3-1164B1BB2630}" type="datetimeFigureOut">
              <a:rPr lang="fr-FR" smtClean="0"/>
              <a:t>17/09/2023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2E08A0-4718-4F6F-8393-613C935C9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DF548C-3138-A602-C543-257C08453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5BB1A-4B58-4811-8D71-5AE7C820C7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4457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94442F-3D1A-240A-EECD-E0FEC0A7E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B47439-C197-91CF-4F1A-2915A927D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3984F4-814D-A78A-AD85-E97820782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1703-E06C-4C29-AAD3-1164B1BB2630}" type="datetimeFigureOut">
              <a:rPr lang="fr-FR" smtClean="0"/>
              <a:t>17/09/2023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8F5A6A-9F3B-38B2-A4DF-0D8B7CE65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A29DE4-3F74-C7E0-CCB7-2EB46FEB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5BB1A-4B58-4811-8D71-5AE7C820C7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259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0DBD8F-400A-406E-0377-9BEC47361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3F96C36-C12F-4892-1BB4-FD8028D48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CE3BF2F-3143-9D7A-E5FA-55A0C2332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1703-E06C-4C29-AAD3-1164B1BB2630}" type="datetimeFigureOut">
              <a:rPr lang="fr-FR" smtClean="0"/>
              <a:t>17/09/2023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57D4E2-F061-D256-5136-43DAA4489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66C35E-66DA-2A0F-22A9-3C3FF04CB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5BB1A-4B58-4811-8D71-5AE7C820C7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6407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99EA3B-C199-8A2D-3B20-C75702186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9DAB7D-27C9-71C1-4129-2C64EE745C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9C10BC2-6121-8928-EBF8-BC1F2E9A1C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7BDA8A9-DA15-E324-0AED-D817383B7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1703-E06C-4C29-AAD3-1164B1BB2630}" type="datetimeFigureOut">
              <a:rPr lang="fr-FR" smtClean="0"/>
              <a:t>17/09/2023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CE9DD4F-93C3-573C-4E86-8A4083EC3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1AF870B-8DDA-1341-7A26-DB3F7B646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5BB1A-4B58-4811-8D71-5AE7C820C7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6051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414AB8-0703-2D8B-2CAE-212709ACB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30F2A05-FFED-4DED-2B6B-3D16A6819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0AA8DEF-2245-8524-37A5-98AE64139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04ECB61-7F30-E273-76E7-B0EFA7F65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684C61C-2594-05BC-EEF4-7F0E30427C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DC2BD7E-6847-F56E-35C7-6A2E5D4C2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1703-E06C-4C29-AAD3-1164B1BB2630}" type="datetimeFigureOut">
              <a:rPr lang="fr-FR" smtClean="0"/>
              <a:t>17/09/2023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DA30144-7D5B-E9AA-93D4-ECCADF5FE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14F665F-BC1B-D7C6-0666-F096D3DB4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5BB1A-4B58-4811-8D71-5AE7C820C7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1995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D88B4C-BBA8-7A75-162C-F9AC63E05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7043205-C293-5AE5-EF0A-B956B98E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1703-E06C-4C29-AAD3-1164B1BB2630}" type="datetimeFigureOut">
              <a:rPr lang="fr-FR" smtClean="0"/>
              <a:t>17/09/2023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4307FE0-A3A2-E11F-EE5B-B73E1BA78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299E3BD-29D9-82CF-AEF5-0BC4CBEAE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5BB1A-4B58-4811-8D71-5AE7C820C7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9123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6AAD49F-F05D-074C-25E8-52D0F6246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1703-E06C-4C29-AAD3-1164B1BB2630}" type="datetimeFigureOut">
              <a:rPr lang="fr-FR" smtClean="0"/>
              <a:t>17/09/2023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F5AB370-2ECB-E41E-134E-EF911DE0E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FFE700E-EC58-2773-FC59-D8EB46301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5BB1A-4B58-4811-8D71-5AE7C820C7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8550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075CD4-188C-A27F-0DBC-B1C64E408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B90E06-A373-0D67-1E03-13708DF40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B257B57-E322-1979-BC66-929C137530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021E273-7596-658E-3FAE-123AD278A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1703-E06C-4C29-AAD3-1164B1BB2630}" type="datetimeFigureOut">
              <a:rPr lang="fr-FR" smtClean="0"/>
              <a:t>17/09/2023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66D97C7-125E-8019-6490-9ECAEBFA5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B2A80B6-468A-25CA-AE70-0443E7B46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5BB1A-4B58-4811-8D71-5AE7C820C7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7864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84EE-C7A5-40B3-82A3-2CA3C1E0636D}" type="datetimeFigureOut">
              <a:rPr lang="fr-FR" smtClean="0"/>
              <a:t>17/09/2023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3409B-3730-4651-A450-58662B5CA9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71733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267C1E-185F-06A1-A9AD-55CCE0341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97F68FD-08A2-8940-76DA-FFC24D328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52F3428-CEBD-7BE6-563E-390606A164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7E89CE6-65DE-84F3-6A1A-424F09B2E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1703-E06C-4C29-AAD3-1164B1BB2630}" type="datetimeFigureOut">
              <a:rPr lang="fr-FR" smtClean="0"/>
              <a:t>17/09/2023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5354C02-3139-37FA-6B9A-7EFFBE572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422248-53D1-B37B-74DB-BB9180C17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5BB1A-4B58-4811-8D71-5AE7C820C7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9017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981CD5-B519-58F5-2326-516D06820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3F1EF78-7D39-6BEE-8CF6-2FD5B8BC60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BA2F5A-471C-D114-A62D-F5FA4A3CD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1703-E06C-4C29-AAD3-1164B1BB2630}" type="datetimeFigureOut">
              <a:rPr lang="fr-FR" smtClean="0"/>
              <a:t>17/09/2023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53068F-B0C9-5AAD-D350-BD1DBB351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CCB3D5-D3F9-9CCC-503C-23154546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5BB1A-4B58-4811-8D71-5AE7C820C7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23027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231FAB0-BDBE-A25D-7902-D40108FB17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4362A26-92DD-0679-D1B9-3A4659394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B18198-4EF8-6529-3745-B5B2E5ECD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1703-E06C-4C29-AAD3-1164B1BB2630}" type="datetimeFigureOut">
              <a:rPr lang="fr-FR" smtClean="0"/>
              <a:t>17/09/2023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073728-888B-0FEA-6EFB-3E696C4E6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5FE084-A4C1-D112-6FB6-FA2E042EE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5BB1A-4B58-4811-8D71-5AE7C820C7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22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84EE-C7A5-40B3-82A3-2CA3C1E0636D}" type="datetimeFigureOut">
              <a:rPr lang="fr-FR" smtClean="0"/>
              <a:t>17/09/2023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3409B-3730-4651-A450-58662B5CA9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98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84EE-C7A5-40B3-82A3-2CA3C1E0636D}" type="datetimeFigureOut">
              <a:rPr lang="fr-FR" smtClean="0"/>
              <a:t>17/09/2023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3409B-3730-4651-A450-58662B5CA9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0762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84EE-C7A5-40B3-82A3-2CA3C1E0636D}" type="datetimeFigureOut">
              <a:rPr lang="fr-FR" smtClean="0"/>
              <a:t>17/09/2023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3409B-3730-4651-A450-58662B5CA9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7690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84EE-C7A5-40B3-82A3-2CA3C1E0636D}" type="datetimeFigureOut">
              <a:rPr lang="fr-FR" smtClean="0"/>
              <a:t>17/09/2023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3409B-3730-4651-A450-58662B5CA9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9105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84EE-C7A5-40B3-82A3-2CA3C1E0636D}" type="datetimeFigureOut">
              <a:rPr lang="fr-FR" smtClean="0"/>
              <a:t>17/09/2023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3409B-3730-4651-A450-58662B5CA9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962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84EE-C7A5-40B3-82A3-2CA3C1E0636D}" type="datetimeFigureOut">
              <a:rPr lang="fr-FR" smtClean="0"/>
              <a:t>17/09/2023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3409B-3730-4651-A450-58662B5CA9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7772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84EE-C7A5-40B3-82A3-2CA3C1E0636D}" type="datetimeFigureOut">
              <a:rPr lang="fr-FR" smtClean="0"/>
              <a:t>17/09/2023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3409B-3730-4651-A450-58662B5CA9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6861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E9184EE-C7A5-40B3-82A3-2CA3C1E0636D}" type="datetimeFigureOut">
              <a:rPr lang="fr-FR" smtClean="0"/>
              <a:t>17/09/2023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3D3409B-3730-4651-A450-58662B5CA9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5727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2E45B2C-6013-605D-12B7-D61EF7C72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02D454D-FFBA-9B42-3247-59790B9B4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41B296-9E12-CCCA-DDDC-4F7E58BFA2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61703-E06C-4C29-AAD3-1164B1BB2630}" type="datetimeFigureOut">
              <a:rPr lang="fr-FR" smtClean="0"/>
              <a:t>17/09/2023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D94AD0-3C59-9305-124E-3C9FC4A803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F9E843-919A-24CE-0484-E5D72CE53D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5BB1A-4B58-4811-8D71-5AE7C820C7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318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8CF03A-7AD2-2F4B-B3AE-D5460FD77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1396219"/>
            <a:ext cx="9872871" cy="333052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anchor="ctr">
            <a:normAutofit/>
          </a:bodyPr>
          <a:lstStyle/>
          <a:p>
            <a:pPr marL="45720" indent="0" algn="ctr">
              <a:lnSpc>
                <a:spcPct val="150000"/>
              </a:lnSpc>
              <a:buNone/>
            </a:pPr>
            <a:r>
              <a:rPr lang="fr-FR" sz="5400" b="1" dirty="0">
                <a:solidFill>
                  <a:schemeClr val="tx1"/>
                </a:solidFill>
                <a:latin typeface="Amasis MT Pro Black" panose="02040A04050005020304" pitchFamily="18" charset="0"/>
              </a:rPr>
              <a:t>Généralités  sur les systèmes informatiques</a:t>
            </a:r>
          </a:p>
        </p:txBody>
      </p:sp>
    </p:spTree>
    <p:extLst>
      <p:ext uri="{BB962C8B-B14F-4D97-AF65-F5344CB8AC3E}">
        <p14:creationId xmlns:p14="http://schemas.microsoft.com/office/powerpoint/2010/main" val="4078767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E6C9A3-9FD0-1977-C138-282AF17A2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565008"/>
            <a:ext cx="9875520" cy="2836985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fr-FR" sz="6000" b="1" dirty="0">
                <a:solidFill>
                  <a:srgbClr val="7030A0"/>
                </a:solidFill>
              </a:rPr>
              <a:t>Définir alors l’informatique et l’ordinateur</a:t>
            </a:r>
          </a:p>
        </p:txBody>
      </p:sp>
    </p:spTree>
    <p:extLst>
      <p:ext uri="{BB962C8B-B14F-4D97-AF65-F5344CB8AC3E}">
        <p14:creationId xmlns:p14="http://schemas.microsoft.com/office/powerpoint/2010/main" val="3929650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3C891A-3793-B598-D526-6C43D64AD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Il y a plusieurs machines et appareils qui peuvent faire le traitement automatique des informations.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CD0BC30-7D2F-74CC-3AA8-EB81E3A0C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4167" y="2191043"/>
            <a:ext cx="8553450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39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4EB33995-9B0C-F480-4A8D-F78182A59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2055" y="565573"/>
            <a:ext cx="10922809" cy="573447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659B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1420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F4A5BB6-3539-E188-1D2D-16FABBCB0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3824" y="1361457"/>
            <a:ext cx="10303740" cy="413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77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3DE9F1-876D-E3F9-746C-908CEFB39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599"/>
            <a:ext cx="9875520" cy="1736035"/>
          </a:xfrm>
        </p:spPr>
        <p:txBody>
          <a:bodyPr>
            <a:normAutofit fontScale="90000"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Activité N°4: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b="1" dirty="0">
                <a:solidFill>
                  <a:schemeClr val="tx1"/>
                </a:solidFill>
              </a:rPr>
              <a:t>citer quelques périphériques de l’ordinateur. Est-ce que le matériel à lui seul suffit pour traiter les informations?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61FADA5-FC8D-B6F9-B061-FC525E6B4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95505" y="2580909"/>
            <a:ext cx="4400990" cy="366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673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C574AF2-6C42-95CD-D26B-E50602469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16766" y="1896761"/>
            <a:ext cx="8764612" cy="306447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C8D3FC9-C7D4-7B15-54E3-CC96D397FC55}"/>
              </a:ext>
            </a:extLst>
          </p:cNvPr>
          <p:cNvSpPr txBox="1"/>
          <p:nvPr/>
        </p:nvSpPr>
        <p:spPr>
          <a:xfrm>
            <a:off x="1126435" y="556591"/>
            <a:ext cx="4386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u="sng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Activité 5:</a:t>
            </a:r>
            <a:endParaRPr lang="fr-FR" sz="4000" b="1" u="sng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15268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2641D4A2-93E8-A28D-DDC4-589B587480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961070"/>
              </p:ext>
            </p:extLst>
          </p:nvPr>
        </p:nvGraphicFramePr>
        <p:xfrm>
          <a:off x="2032000" y="1541301"/>
          <a:ext cx="8128000" cy="2682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20225639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9045712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Matériels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Logiciels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899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425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752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620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56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286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36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4206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25371BF-0625-EF45-A4C4-0BFD8FA6D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72" y="1271982"/>
            <a:ext cx="11081175" cy="432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57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15A3D96-5E1A-78F4-2D70-156EB4ABB6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9946" y="565573"/>
            <a:ext cx="9887026" cy="573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625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9E09B16-4874-4AF2-86A9-1E174C200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C0B311-F8C2-4EC9-8BE3-57FFC031A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6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96909C-85A9-45ED-860C-23E681677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pic>
        <p:nvPicPr>
          <p:cNvPr id="5" name="Image 4" descr="Une image contenant véhicule, roue, Véhicule terrestre, texte&#10;&#10;Description générée automatiquement">
            <a:extLst>
              <a:ext uri="{FF2B5EF4-FFF2-40B4-BE49-F238E27FC236}">
                <a16:creationId xmlns:a16="http://schemas.microsoft.com/office/drawing/2014/main" id="{4136502A-8FE3-FC92-858F-2EC372CBB4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3951" r="1" b="560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053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7C01AA-EFBA-8ABB-D0E3-4C334AA67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>
                <a:solidFill>
                  <a:srgbClr val="00B050"/>
                </a:solidFill>
              </a:rPr>
              <a:t>Activité N°1:</a:t>
            </a:r>
            <a:r>
              <a:rPr lang="fr-FR" b="1" dirty="0">
                <a:solidFill>
                  <a:schemeClr val="tx1"/>
                </a:solidFill>
              </a:rPr>
              <a:t>Observez les figures ci-dessous, qu’est ce que vous remarquez?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053EBF-64AB-8C4C-4FFD-9D3A7506A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5758171"/>
            <a:ext cx="9872871" cy="755374"/>
          </a:xfrm>
        </p:spPr>
        <p:txBody>
          <a:bodyPr>
            <a:normAutofit fontScale="47500" lnSpcReduction="20000"/>
          </a:bodyPr>
          <a:lstStyle/>
          <a:p>
            <a:r>
              <a:rPr lang="fr-FR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Retrouvez la donnée qui se répète dans les différentes images?</a:t>
            </a:r>
          </a:p>
          <a:p>
            <a:r>
              <a:rPr lang="fr-FR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Trouvez les images qui fournissent une donnée significative.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F362517-60A8-1389-1DEA-47505AD4B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725" y="1965960"/>
            <a:ext cx="8210550" cy="368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34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2A85CF4-47C6-601D-9165-63D545F91F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872" y="1119615"/>
            <a:ext cx="11081175" cy="462639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1B306D9-C07F-2E85-1C68-A1607A0E99EA}"/>
              </a:ext>
            </a:extLst>
          </p:cNvPr>
          <p:cNvSpPr txBox="1"/>
          <p:nvPr/>
        </p:nvSpPr>
        <p:spPr>
          <a:xfrm>
            <a:off x="552872" y="243840"/>
            <a:ext cx="4244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>
                <a:solidFill>
                  <a:srgbClr val="0070C0"/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893473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4980A9-6525-AC32-43B6-A25D12F68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Conclusion à retenir: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CD47350-CA8D-E9EB-CE9A-3B05C9F47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6389" y="1965960"/>
            <a:ext cx="9193097" cy="376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08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9E49C8-0FCB-6E5A-98B1-CCFDE6E20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4284" y="599090"/>
            <a:ext cx="2698955" cy="5577873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Définir un ordinateur? Pourquoi les ordinateurs d’aujourd’hui sont dit </a:t>
            </a:r>
            <a:r>
              <a:rPr lang="fr-FR" b="1" dirty="0">
                <a:solidFill>
                  <a:srgbClr val="FF0000"/>
                </a:solidFill>
              </a:rPr>
              <a:t>multimédia</a:t>
            </a:r>
          </a:p>
          <a:p>
            <a:r>
              <a:rPr lang="fr-FR" dirty="0"/>
              <a:t>Discuter les périphériques de l’ordinateur ainsi que le rôle de chacun d’eux.</a:t>
            </a:r>
          </a:p>
          <a:p>
            <a:r>
              <a:rPr lang="fr-FR" dirty="0"/>
              <a:t>Donner un schéma fonctionnel de l’ordinateur.</a:t>
            </a:r>
          </a:p>
        </p:txBody>
      </p:sp>
      <p:pic>
        <p:nvPicPr>
          <p:cNvPr id="3074" name="Picture 2" descr="L'ordinateur [Petit mémento de l'informatique et de l'Internet]">
            <a:extLst>
              <a:ext uri="{FF2B5EF4-FFF2-40B4-BE49-F238E27FC236}">
                <a16:creationId xmlns:a16="http://schemas.microsoft.com/office/drawing/2014/main" id="{3BA9B6B6-26B0-CED4-C78A-9D91574F1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61" y="798366"/>
            <a:ext cx="7556295" cy="580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CBB4A8D-91B9-E5C0-E2C3-1FF42A919889}"/>
              </a:ext>
            </a:extLst>
          </p:cNvPr>
          <p:cNvSpPr txBox="1"/>
          <p:nvPr/>
        </p:nvSpPr>
        <p:spPr>
          <a:xfrm>
            <a:off x="1219200" y="159026"/>
            <a:ext cx="2138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Activité N°5:</a:t>
            </a:r>
          </a:p>
        </p:txBody>
      </p:sp>
    </p:spTree>
    <p:extLst>
      <p:ext uri="{BB962C8B-B14F-4D97-AF65-F5344CB8AC3E}">
        <p14:creationId xmlns:p14="http://schemas.microsoft.com/office/powerpoint/2010/main" val="32196728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088393-87B5-46EC-3A50-7DDB21A3BE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04911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4400" b="1" dirty="0"/>
              <a:t>Comment s’appelle ce connecteur?</a:t>
            </a:r>
          </a:p>
        </p:txBody>
      </p:sp>
      <p:sp>
        <p:nvSpPr>
          <p:cNvPr id="4" name="Hexagone 3">
            <a:extLst>
              <a:ext uri="{FF2B5EF4-FFF2-40B4-BE49-F238E27FC236}">
                <a16:creationId xmlns:a16="http://schemas.microsoft.com/office/drawing/2014/main" id="{35326CAC-040A-0F8D-4A82-586E97529EE4}"/>
              </a:ext>
            </a:extLst>
          </p:cNvPr>
          <p:cNvSpPr/>
          <p:nvPr/>
        </p:nvSpPr>
        <p:spPr>
          <a:xfrm>
            <a:off x="1770742" y="2356756"/>
            <a:ext cx="3904343" cy="91802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/>
              <a:t>Port Parallèle</a:t>
            </a:r>
          </a:p>
        </p:txBody>
      </p:sp>
      <p:sp>
        <p:nvSpPr>
          <p:cNvPr id="5" name="Hexagone 4">
            <a:extLst>
              <a:ext uri="{FF2B5EF4-FFF2-40B4-BE49-F238E27FC236}">
                <a16:creationId xmlns:a16="http://schemas.microsoft.com/office/drawing/2014/main" id="{44EBA28F-B80F-618F-FF56-C1EC6357B7AF}"/>
              </a:ext>
            </a:extLst>
          </p:cNvPr>
          <p:cNvSpPr/>
          <p:nvPr/>
        </p:nvSpPr>
        <p:spPr>
          <a:xfrm>
            <a:off x="6516916" y="4042535"/>
            <a:ext cx="3904343" cy="91802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/>
              <a:t>PS/2</a:t>
            </a:r>
          </a:p>
        </p:txBody>
      </p:sp>
      <p:sp>
        <p:nvSpPr>
          <p:cNvPr id="6" name="Hexagone 5">
            <a:extLst>
              <a:ext uri="{FF2B5EF4-FFF2-40B4-BE49-F238E27FC236}">
                <a16:creationId xmlns:a16="http://schemas.microsoft.com/office/drawing/2014/main" id="{48A8D064-D501-859E-1C00-BC98F4361AEA}"/>
              </a:ext>
            </a:extLst>
          </p:cNvPr>
          <p:cNvSpPr/>
          <p:nvPr/>
        </p:nvSpPr>
        <p:spPr>
          <a:xfrm>
            <a:off x="1770742" y="4042534"/>
            <a:ext cx="3904343" cy="91802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/>
              <a:t>VGA</a:t>
            </a:r>
          </a:p>
        </p:txBody>
      </p:sp>
      <p:sp>
        <p:nvSpPr>
          <p:cNvPr id="7" name="Hexagone 6">
            <a:extLst>
              <a:ext uri="{FF2B5EF4-FFF2-40B4-BE49-F238E27FC236}">
                <a16:creationId xmlns:a16="http://schemas.microsoft.com/office/drawing/2014/main" id="{42A6B22F-1DE5-6B18-FF88-D0B715481DA5}"/>
              </a:ext>
            </a:extLst>
          </p:cNvPr>
          <p:cNvSpPr/>
          <p:nvPr/>
        </p:nvSpPr>
        <p:spPr>
          <a:xfrm>
            <a:off x="6516916" y="2356756"/>
            <a:ext cx="3904343" cy="91802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/>
              <a:t>Port série</a:t>
            </a:r>
            <a:endParaRPr lang="fr-FR" sz="3200" b="1" dirty="0"/>
          </a:p>
        </p:txBody>
      </p:sp>
      <p:pic>
        <p:nvPicPr>
          <p:cNvPr id="8" name="Qui veut gagner des millions - musique du générique VERSION LONGUE (tf1)">
            <a:hlinkClick r:id="" action="ppaction://media"/>
            <a:extLst>
              <a:ext uri="{FF2B5EF4-FFF2-40B4-BE49-F238E27FC236}">
                <a16:creationId xmlns:a16="http://schemas.microsoft.com/office/drawing/2014/main" id="{D560F2BD-B6FB-ED91-4E81-2DDA904C95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90047" y="5430837"/>
            <a:ext cx="609600" cy="6096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E9EEC5E-A078-B876-E19C-D33F9F8A93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1259" y="1184193"/>
            <a:ext cx="165735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numSld="999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088393-87B5-46EC-3A50-7DDB21A3BE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04911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2800" b="1" dirty="0"/>
              <a:t>Parmi les éléments suivants lequel est périphérique de sortie</a:t>
            </a:r>
          </a:p>
        </p:txBody>
      </p:sp>
      <p:sp>
        <p:nvSpPr>
          <p:cNvPr id="4" name="Hexagone 3">
            <a:extLst>
              <a:ext uri="{FF2B5EF4-FFF2-40B4-BE49-F238E27FC236}">
                <a16:creationId xmlns:a16="http://schemas.microsoft.com/office/drawing/2014/main" id="{35326CAC-040A-0F8D-4A82-586E97529EE4}"/>
              </a:ext>
            </a:extLst>
          </p:cNvPr>
          <p:cNvSpPr/>
          <p:nvPr/>
        </p:nvSpPr>
        <p:spPr>
          <a:xfrm>
            <a:off x="1770742" y="2356451"/>
            <a:ext cx="3904343" cy="91802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/>
              <a:t>Unité central</a:t>
            </a:r>
          </a:p>
        </p:txBody>
      </p:sp>
      <p:sp>
        <p:nvSpPr>
          <p:cNvPr id="5" name="Hexagone 4">
            <a:extLst>
              <a:ext uri="{FF2B5EF4-FFF2-40B4-BE49-F238E27FC236}">
                <a16:creationId xmlns:a16="http://schemas.microsoft.com/office/drawing/2014/main" id="{44EBA28F-B80F-618F-FF56-C1EC6357B7AF}"/>
              </a:ext>
            </a:extLst>
          </p:cNvPr>
          <p:cNvSpPr/>
          <p:nvPr/>
        </p:nvSpPr>
        <p:spPr>
          <a:xfrm>
            <a:off x="6516916" y="4042535"/>
            <a:ext cx="3904343" cy="91802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/>
              <a:t>Lecteur dvd</a:t>
            </a:r>
          </a:p>
        </p:txBody>
      </p:sp>
      <p:sp>
        <p:nvSpPr>
          <p:cNvPr id="6" name="Hexagone 5">
            <a:extLst>
              <a:ext uri="{FF2B5EF4-FFF2-40B4-BE49-F238E27FC236}">
                <a16:creationId xmlns:a16="http://schemas.microsoft.com/office/drawing/2014/main" id="{48A8D064-D501-859E-1C00-BC98F4361AEA}"/>
              </a:ext>
            </a:extLst>
          </p:cNvPr>
          <p:cNvSpPr/>
          <p:nvPr/>
        </p:nvSpPr>
        <p:spPr>
          <a:xfrm>
            <a:off x="1770742" y="4042534"/>
            <a:ext cx="3904343" cy="91802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/>
              <a:t>Le scanneur</a:t>
            </a:r>
          </a:p>
        </p:txBody>
      </p:sp>
      <p:sp>
        <p:nvSpPr>
          <p:cNvPr id="7" name="Hexagone 6">
            <a:extLst>
              <a:ext uri="{FF2B5EF4-FFF2-40B4-BE49-F238E27FC236}">
                <a16:creationId xmlns:a16="http://schemas.microsoft.com/office/drawing/2014/main" id="{42A6B22F-1DE5-6B18-FF88-D0B715481DA5}"/>
              </a:ext>
            </a:extLst>
          </p:cNvPr>
          <p:cNvSpPr/>
          <p:nvPr/>
        </p:nvSpPr>
        <p:spPr>
          <a:xfrm>
            <a:off x="6516916" y="2356451"/>
            <a:ext cx="3904343" cy="91802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/>
              <a:t>Le microphone</a:t>
            </a:r>
          </a:p>
        </p:txBody>
      </p:sp>
      <p:pic>
        <p:nvPicPr>
          <p:cNvPr id="8" name="Qui veut gagner des millions - musique du générique VERSION LONGUE (tf1)">
            <a:hlinkClick r:id="" action="ppaction://media"/>
            <a:extLst>
              <a:ext uri="{FF2B5EF4-FFF2-40B4-BE49-F238E27FC236}">
                <a16:creationId xmlns:a16="http://schemas.microsoft.com/office/drawing/2014/main" id="{D560F2BD-B6FB-ED91-4E81-2DDA904C95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90047" y="54308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66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numSld="999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521C4EA8-6B83-4338-913D-D75D3C4F3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BA456F3-02A1-04FF-F83D-11BA4EDBB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97" y="679730"/>
            <a:ext cx="3124151" cy="485238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300" b="1" dirty="0">
                <a:ln w="22225">
                  <a:solidFill>
                    <a:schemeClr val="accent2"/>
                  </a:solidFill>
                  <a:prstDash val="solid"/>
                </a:ln>
              </a:rPr>
              <a:t>La </a:t>
            </a:r>
            <a:r>
              <a:rPr lang="en-US" sz="43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Différence</a:t>
            </a:r>
            <a:r>
              <a:rPr lang="en-US" sz="4300" b="1" dirty="0">
                <a:ln w="22225">
                  <a:solidFill>
                    <a:schemeClr val="accent2"/>
                  </a:solidFill>
                  <a:prstDash val="solid"/>
                </a:ln>
              </a:rPr>
              <a:t> entre </a:t>
            </a:r>
            <a:r>
              <a:rPr lang="en-US" sz="43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une</a:t>
            </a:r>
            <a:r>
              <a:rPr lang="en-US" sz="4300" b="1" dirty="0">
                <a:ln w="22225">
                  <a:solidFill>
                    <a:schemeClr val="accent2"/>
                  </a:solidFill>
                  <a:prstDash val="solid"/>
                </a:ln>
              </a:rPr>
              <a:t> </a:t>
            </a:r>
            <a:r>
              <a:rPr lang="en-US" sz="43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calculatrice</a:t>
            </a:r>
            <a:r>
              <a:rPr lang="en-US" sz="4300" b="1" dirty="0">
                <a:ln w="22225">
                  <a:solidFill>
                    <a:schemeClr val="accent2"/>
                  </a:solidFill>
                  <a:prstDash val="solid"/>
                </a:ln>
              </a:rPr>
              <a:t> et un </a:t>
            </a:r>
            <a:r>
              <a:rPr lang="en-US" sz="43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ordinateur</a:t>
            </a:r>
            <a:endParaRPr lang="en-US" sz="4300" b="1" dirty="0">
              <a:ln w="22225">
                <a:solidFill>
                  <a:schemeClr val="accent2"/>
                </a:solidFill>
                <a:prstDash val="solid"/>
              </a:ln>
            </a:endParaRPr>
          </a:p>
        </p:txBody>
      </p:sp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1036" name="Straight Connector 1035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7" name="Rectangle 1036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1084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Casio FX92 College 2D+ Poche Calculatrice Scientifique Vert Calculatrice -  Calculatrices (Poche, Calculatrice Scientifique, 10 Chiffres, 5 Lignes,  Batterie/Pile, Vert) : Amazon.fr: Fournitures de bureau">
            <a:extLst>
              <a:ext uri="{FF2B5EF4-FFF2-40B4-BE49-F238E27FC236}">
                <a16:creationId xmlns:a16="http://schemas.microsoft.com/office/drawing/2014/main" id="{4A4C3951-ECF0-0643-2478-0F6462CC4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8111" y="972235"/>
            <a:ext cx="2377220" cy="504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C tout-en-un ou tour PC : quel ordinateur de bureau choisir ? - Conseils  d'experts Fnac">
            <a:extLst>
              <a:ext uri="{FF2B5EF4-FFF2-40B4-BE49-F238E27FC236}">
                <a16:creationId xmlns:a16="http://schemas.microsoft.com/office/drawing/2014/main" id="{48B1E230-AC80-3CAC-FF93-22B1200D2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2357" y="2370393"/>
            <a:ext cx="3383280" cy="225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372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DDC06A5F-D229-0D00-433A-2A5770800B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3285344"/>
              </p:ext>
            </p:extLst>
          </p:nvPr>
        </p:nvGraphicFramePr>
        <p:xfrm>
          <a:off x="612913" y="1036320"/>
          <a:ext cx="10515600" cy="478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460035212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3522783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chemeClr val="bg1"/>
                          </a:solidFill>
                        </a:rPr>
                        <a:t>ordinateur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chemeClr val="bg1"/>
                          </a:solidFill>
                        </a:rPr>
                        <a:t>calculatrice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089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fr-FR" sz="3600" dirty="0"/>
                        <a:t>Une machine multimédia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fr-FR" sz="3600" dirty="0"/>
                        <a:t>Traite les données numériques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519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fr-FR" sz="3600" dirty="0"/>
                        <a:t>Mémoire très importante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fr-FR" sz="3600" dirty="0"/>
                        <a:t>Faible capacité de mémoire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270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fr-FR" sz="3600" dirty="0"/>
                        <a:t>Traitement automatisée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fr-FR" sz="3600" dirty="0"/>
                        <a:t>Traitement semi automatique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780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fr-FR" sz="3600" dirty="0"/>
                        <a:t>Multitâches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fr-FR" sz="3600" dirty="0"/>
                        <a:t>Mono-tache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57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2409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13B511-5EC5-97FE-F470-4D6E696C1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pouvez vous expliquer le principe de fonctionnement d’une calculatrice,</a:t>
            </a:r>
          </a:p>
          <a:p>
            <a:pPr marL="0" indent="0">
              <a:buNone/>
            </a:pPr>
            <a:r>
              <a:rPr lang="fr-FR" dirty="0"/>
              <a:t>Plus précisément expliquer comment la calculette peut effectuer l’opération 5+4</a:t>
            </a:r>
          </a:p>
        </p:txBody>
      </p:sp>
      <p:pic>
        <p:nvPicPr>
          <p:cNvPr id="1026" name="Picture 2" descr="Comment utiliser une calculatrice (avec images)">
            <a:extLst>
              <a:ext uri="{FF2B5EF4-FFF2-40B4-BE49-F238E27FC236}">
                <a16:creationId xmlns:a16="http://schemas.microsoft.com/office/drawing/2014/main" id="{BD818B85-42C8-331E-E3D5-FD80414DC3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1" r="22174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62E2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115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5275ED-9116-4F51-CE33-F487E24B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>
                <a:solidFill>
                  <a:srgbClr val="7030A0"/>
                </a:solidFill>
              </a:rPr>
              <a:t>Schéma expliquant le fonctionnement d’une calculette.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A32E5EF-CE77-0F5A-F00A-5F3D07561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47837" y="2067131"/>
            <a:ext cx="1990725" cy="29622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380C2CF-83B5-49A8-4D37-A60B3133F966}"/>
              </a:ext>
            </a:extLst>
          </p:cNvPr>
          <p:cNvSpPr/>
          <p:nvPr/>
        </p:nvSpPr>
        <p:spPr>
          <a:xfrm>
            <a:off x="6096000" y="2743820"/>
            <a:ext cx="1364974" cy="821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Mémoire 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DFC605-ED18-BFB1-05D3-1B63244E7D90}"/>
              </a:ext>
            </a:extLst>
          </p:cNvPr>
          <p:cNvSpPr/>
          <p:nvPr/>
        </p:nvSpPr>
        <p:spPr>
          <a:xfrm>
            <a:off x="7083287" y="4784859"/>
            <a:ext cx="1364974" cy="821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Organe de calcul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E9A992-534D-49CE-1C94-08C0C5A14FAB}"/>
              </a:ext>
            </a:extLst>
          </p:cNvPr>
          <p:cNvSpPr/>
          <p:nvPr/>
        </p:nvSpPr>
        <p:spPr>
          <a:xfrm>
            <a:off x="8295861" y="2743819"/>
            <a:ext cx="1364974" cy="821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Mémoire B</a:t>
            </a:r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46140282-51EC-98CF-4D3D-BC55C3C78413}"/>
              </a:ext>
            </a:extLst>
          </p:cNvPr>
          <p:cNvSpPr/>
          <p:nvPr/>
        </p:nvSpPr>
        <p:spPr>
          <a:xfrm>
            <a:off x="3738562" y="3286539"/>
            <a:ext cx="2357438" cy="14246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4CDB320F-027C-D751-A3F9-E2280EF778CB}"/>
              </a:ext>
            </a:extLst>
          </p:cNvPr>
          <p:cNvSpPr/>
          <p:nvPr/>
        </p:nvSpPr>
        <p:spPr>
          <a:xfrm>
            <a:off x="7460974" y="3286539"/>
            <a:ext cx="834887" cy="14246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 : courbe vers la gauche 15">
            <a:extLst>
              <a:ext uri="{FF2B5EF4-FFF2-40B4-BE49-F238E27FC236}">
                <a16:creationId xmlns:a16="http://schemas.microsoft.com/office/drawing/2014/main" id="{25B8A80C-7714-7907-CF66-36CF1FA08BDE}"/>
              </a:ext>
            </a:extLst>
          </p:cNvPr>
          <p:cNvSpPr/>
          <p:nvPr/>
        </p:nvSpPr>
        <p:spPr>
          <a:xfrm>
            <a:off x="8587409" y="3565454"/>
            <a:ext cx="596348" cy="1345302"/>
          </a:xfrm>
          <a:prstGeom prst="curved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Flèche : courbe vers la droite 16">
            <a:extLst>
              <a:ext uri="{FF2B5EF4-FFF2-40B4-BE49-F238E27FC236}">
                <a16:creationId xmlns:a16="http://schemas.microsoft.com/office/drawing/2014/main" id="{D93B2ABA-D090-D084-B76E-DEB7E441F939}"/>
              </a:ext>
            </a:extLst>
          </p:cNvPr>
          <p:cNvSpPr/>
          <p:nvPr/>
        </p:nvSpPr>
        <p:spPr>
          <a:xfrm>
            <a:off x="6639339" y="3565454"/>
            <a:ext cx="443948" cy="1219405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Flèche : virage 17">
            <a:extLst>
              <a:ext uri="{FF2B5EF4-FFF2-40B4-BE49-F238E27FC236}">
                <a16:creationId xmlns:a16="http://schemas.microsoft.com/office/drawing/2014/main" id="{DE5C9945-8F51-41F6-8F2D-0A6A1E486BE4}"/>
              </a:ext>
            </a:extLst>
          </p:cNvPr>
          <p:cNvSpPr/>
          <p:nvPr/>
        </p:nvSpPr>
        <p:spPr>
          <a:xfrm flipH="1">
            <a:off x="7457660" y="3028739"/>
            <a:ext cx="377687" cy="1756120"/>
          </a:xfrm>
          <a:prstGeom prst="ben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Flèche : angle droit 18">
            <a:extLst>
              <a:ext uri="{FF2B5EF4-FFF2-40B4-BE49-F238E27FC236}">
                <a16:creationId xmlns:a16="http://schemas.microsoft.com/office/drawing/2014/main" id="{ADB5B1FB-35E8-A122-8CB5-83379C1F7FD4}"/>
              </a:ext>
            </a:extLst>
          </p:cNvPr>
          <p:cNvSpPr/>
          <p:nvPr/>
        </p:nvSpPr>
        <p:spPr>
          <a:xfrm rot="10800000">
            <a:off x="3445565" y="2637183"/>
            <a:ext cx="2650435" cy="142461"/>
          </a:xfrm>
          <a:prstGeom prst="bent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 : droite 22">
            <a:extLst>
              <a:ext uri="{FF2B5EF4-FFF2-40B4-BE49-F238E27FC236}">
                <a16:creationId xmlns:a16="http://schemas.microsoft.com/office/drawing/2014/main" id="{87231AE3-8A59-7F27-8F2C-35248D927DAD}"/>
              </a:ext>
            </a:extLst>
          </p:cNvPr>
          <p:cNvSpPr/>
          <p:nvPr/>
        </p:nvSpPr>
        <p:spPr>
          <a:xfrm>
            <a:off x="3877709" y="4886947"/>
            <a:ext cx="3205577" cy="14246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E4D101A-6749-9F2A-B48E-4972AB967351}"/>
              </a:ext>
            </a:extLst>
          </p:cNvPr>
          <p:cNvSpPr txBox="1"/>
          <p:nvPr/>
        </p:nvSpPr>
        <p:spPr>
          <a:xfrm>
            <a:off x="3892410" y="2941624"/>
            <a:ext cx="1851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opérandes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39E5EC5-1C38-23EE-C041-96C1EBE4D18F}"/>
              </a:ext>
            </a:extLst>
          </p:cNvPr>
          <p:cNvSpPr txBox="1"/>
          <p:nvPr/>
        </p:nvSpPr>
        <p:spPr>
          <a:xfrm>
            <a:off x="4413388" y="4517615"/>
            <a:ext cx="1851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opérateurs</a:t>
            </a:r>
          </a:p>
        </p:txBody>
      </p:sp>
    </p:spTree>
    <p:extLst>
      <p:ext uri="{BB962C8B-B14F-4D97-AF65-F5344CB8AC3E}">
        <p14:creationId xmlns:p14="http://schemas.microsoft.com/office/powerpoint/2010/main" val="18401105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E08D78-59CA-59BF-8CE6-C83CEFD88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Déroulement de l’opération 7+9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9C09D5A8-2E4E-D2F9-B0E9-5DB06064671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8743122" cy="3596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197087881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42598718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70113987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25273938"/>
                    </a:ext>
                  </a:extLst>
                </a:gridCol>
                <a:gridCol w="1732722">
                  <a:extLst>
                    <a:ext uri="{9D8B030D-6E8A-4147-A177-3AD203B41FA5}">
                      <a16:colId xmlns:a16="http://schemas.microsoft.com/office/drawing/2014/main" val="12839794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rgbClr val="002060"/>
                          </a:solidFill>
                        </a:rPr>
                        <a:t>Action su clavier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002060"/>
                          </a:solidFill>
                        </a:rPr>
                        <a:t>MA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002060"/>
                          </a:solidFill>
                        </a:rPr>
                        <a:t>MB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002060"/>
                          </a:solidFill>
                        </a:rPr>
                        <a:t>Ecran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002060"/>
                          </a:solidFill>
                        </a:rPr>
                        <a:t>Opération organe de calcul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235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2890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982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bg1"/>
                          </a:solidFill>
                        </a:rPr>
                        <a:t>+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858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bg1"/>
                          </a:solidFill>
                        </a:rPr>
                        <a:t>9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7996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bg1"/>
                          </a:solidFill>
                        </a:rPr>
                        <a:t>=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406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3934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pic>
        <p:nvPicPr>
          <p:cNvPr id="5" name="Image 4" descr="Une image contenant texte, capture d’écran, Police, logo&#10;&#10;Description générée automatiquement">
            <a:extLst>
              <a:ext uri="{FF2B5EF4-FFF2-40B4-BE49-F238E27FC236}">
                <a16:creationId xmlns:a16="http://schemas.microsoft.com/office/drawing/2014/main" id="{EEBD4E0E-0DD6-470C-572A-987DF5F8D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543" y="565573"/>
            <a:ext cx="11027832" cy="573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73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6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C74ABE4-36F5-27C4-9F7F-4400B0783B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4446" b="1"/>
          <a:stretch/>
        </p:blipFill>
        <p:spPr>
          <a:xfrm>
            <a:off x="996181" y="565573"/>
            <a:ext cx="10194557" cy="573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48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9E990B-A9EA-0DFF-43C2-6A4F913BF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086678"/>
          </a:xfrm>
        </p:spPr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Conclusion à retenir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E1AB71-A868-3416-D773-7CEA25752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39425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fr-FR" sz="3200" b="1" dirty="0">
                <a:solidFill>
                  <a:schemeClr val="tx1"/>
                </a:solidFill>
              </a:rPr>
              <a:t>Une information se caractérise toujours par un sens.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4FFB774-D346-6DD1-9189-C5652932A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9336" y="2812774"/>
            <a:ext cx="80391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01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DA2861-FA4B-1077-F6C6-1F7CC2892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tx1"/>
                </a:solidFill>
              </a:rPr>
              <a:t>Quels changements ont subi les données de la figure ci-dessous.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DC90EFD-5DC6-273A-7B7D-1330C9CD9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440" y="2087734"/>
            <a:ext cx="723900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26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ECAA00-E2B9-D744-D74C-63F581D50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Conclusion à retenir: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E24CD87-8A4A-9FF5-61CE-D9CD3EFF0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3480" y="1965960"/>
            <a:ext cx="8010525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592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D4BD26-EDEF-3D30-AFF4-EA2DA3D97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599"/>
            <a:ext cx="9875520" cy="1431235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tx1"/>
                </a:solidFill>
              </a:rPr>
              <a:t>Citer des exemples dans le quels on peut faire le traitement de différentes manières.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2DE187E-EF51-B48D-834F-8DE803C33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740" y="2210019"/>
            <a:ext cx="800100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012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C3F7FB-2731-CF03-93EB-A58BCCAF0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Activité N°3: </a:t>
            </a:r>
            <a:r>
              <a:rPr lang="fr-FR" b="1" dirty="0">
                <a:solidFill>
                  <a:schemeClr val="tx1"/>
                </a:solidFill>
              </a:rPr>
              <a:t>comparer le temps écoulé, l’effort fourni et les risques d’erreurs pour chaque figure ci-dessous.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27128EA-EEC0-18D7-9C2B-98F5FAE3B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361" y="2371932"/>
            <a:ext cx="784860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91732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Base</Template>
  <TotalTime>147</TotalTime>
  <Words>311</Words>
  <Application>Microsoft Office PowerPoint</Application>
  <PresentationFormat>Grand écran</PresentationFormat>
  <Paragraphs>62</Paragraphs>
  <Slides>29</Slides>
  <Notes>0</Notes>
  <HiddenSlides>0</HiddenSlides>
  <MMClips>2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29</vt:i4>
      </vt:variant>
    </vt:vector>
  </HeadingPairs>
  <TitlesOfParts>
    <vt:vector size="36" baseType="lpstr">
      <vt:lpstr>Amasis MT Pro Black</vt:lpstr>
      <vt:lpstr>Arial</vt:lpstr>
      <vt:lpstr>Calibri</vt:lpstr>
      <vt:lpstr>Calibri Light</vt:lpstr>
      <vt:lpstr>Corbel</vt:lpstr>
      <vt:lpstr>Base</vt:lpstr>
      <vt:lpstr>Thème Office</vt:lpstr>
      <vt:lpstr>Présentation PowerPoint</vt:lpstr>
      <vt:lpstr>Activité N°1:Observez les figures ci-dessous, qu’est ce que vous remarquez?</vt:lpstr>
      <vt:lpstr>Présentation PowerPoint</vt:lpstr>
      <vt:lpstr>Présentation PowerPoint</vt:lpstr>
      <vt:lpstr>Conclusion à retenir</vt:lpstr>
      <vt:lpstr>Quels changements ont subi les données de la figure ci-dessous.</vt:lpstr>
      <vt:lpstr>Conclusion à retenir:</vt:lpstr>
      <vt:lpstr>Citer des exemples dans le quels on peut faire le traitement de différentes manières.</vt:lpstr>
      <vt:lpstr>Activité N°3: comparer le temps écoulé, l’effort fourni et les risques d’erreurs pour chaque figure ci-dessous.</vt:lpstr>
      <vt:lpstr>Définir alors l’informatique et l’ordinateur</vt:lpstr>
      <vt:lpstr>Il y a plusieurs machines et appareils qui peuvent faire le traitement automatique des informations.</vt:lpstr>
      <vt:lpstr>Présentation PowerPoint</vt:lpstr>
      <vt:lpstr>Présentation PowerPoint</vt:lpstr>
      <vt:lpstr>Activité N°4: citer quelques périphériques de l’ordinateur. Est-ce que le matériel à lui seul suffit pour traiter les informations?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 à retenir:</vt:lpstr>
      <vt:lpstr>Présentation PowerPoint</vt:lpstr>
      <vt:lpstr>Comment s’appelle ce connecteur?</vt:lpstr>
      <vt:lpstr>Parmi les éléments suivants lequel est périphérique de sortie</vt:lpstr>
      <vt:lpstr>La Différence entre une calculatrice et un ordinateur</vt:lpstr>
      <vt:lpstr>Présentation PowerPoint</vt:lpstr>
      <vt:lpstr>Présentation PowerPoint</vt:lpstr>
      <vt:lpstr>Schéma expliquant le fonctionnement d’une calculette.</vt:lpstr>
      <vt:lpstr>Déroulement de l’opération 7+9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KHALID.KHARBACHE</dc:creator>
  <cp:lastModifiedBy>KHALID.KHARBACHE</cp:lastModifiedBy>
  <cp:revision>5</cp:revision>
  <dcterms:created xsi:type="dcterms:W3CDTF">2023-09-14T10:25:45Z</dcterms:created>
  <dcterms:modified xsi:type="dcterms:W3CDTF">2023-09-17T17:00:07Z</dcterms:modified>
</cp:coreProperties>
</file>